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61" autoAdjust="0"/>
  </p:normalViewPr>
  <p:slideViewPr>
    <p:cSldViewPr snapToGrid="0">
      <p:cViewPr varScale="1">
        <p:scale>
          <a:sx n="93" d="100"/>
          <a:sy n="93" d="100"/>
        </p:scale>
        <p:origin x="116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Two general mechanisms to reduce background current. Either you wait before taking measurement, or you subtract to minimize the background current.</a:t>
            </a:r>
          </a:p>
          <a:p>
            <a:pPr marL="158750" indent="0">
              <a:buNone/>
            </a:pPr>
            <a:endParaRPr lang="en-CA" dirty="0"/>
          </a:p>
          <a:p>
            <a:pPr marL="158750" indent="0">
              <a:buNone/>
            </a:pPr>
            <a:r>
              <a:rPr lang="en-CA" dirty="0"/>
              <a:t>CV uses the wait mechanism. DPV and SWV uses both wait and subtraction. Thus, DPV and SWV are generally more appropriate for low concentration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PBS has similar properties to human blood in terms or ion concentration and osmolality (solute concentration)</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White-dot =&gt; measurement for blank</a:t>
            </a:r>
          </a:p>
          <a:p>
            <a:pPr marL="0" lvl="0" indent="0" algn="l" rtl="0">
              <a:spcBef>
                <a:spcPts val="0"/>
              </a:spcBef>
              <a:spcAft>
                <a:spcPts val="0"/>
              </a:spcAft>
              <a:buNone/>
            </a:pPr>
            <a:r>
              <a:rPr lang="en-US" dirty="0"/>
              <a:t>Increase frequency =&gt; weaker signal strength, current differences are smaller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Frequency of 2 Hz was selected as the optimal based on comparison of current differences between complementary, non-complementary, and single mismatch hybridization</a:t>
            </a:r>
          </a:p>
          <a:p>
            <a:endParaRPr lang="en-CA" dirty="0"/>
          </a:p>
        </p:txBody>
      </p:sp>
    </p:spTree>
    <p:extLst>
      <p:ext uri="{BB962C8B-B14F-4D97-AF65-F5344CB8AC3E}">
        <p14:creationId xmlns:p14="http://schemas.microsoft.com/office/powerpoint/2010/main" val="106591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 &amp; b are square wave voltammogram</a:t>
            </a:r>
          </a:p>
          <a:p>
            <a:pPr marL="0" lvl="0" indent="0" algn="l" rtl="0">
              <a:spcBef>
                <a:spcPts val="0"/>
              </a:spcBef>
              <a:spcAft>
                <a:spcPts val="0"/>
              </a:spcAft>
              <a:buNone/>
            </a:pPr>
            <a:r>
              <a:rPr lang="en-US" dirty="0"/>
              <a:t>c and d are cyclic wave voltammogram</a:t>
            </a:r>
          </a:p>
          <a:p>
            <a:pPr marL="0" lvl="0" indent="0" algn="l" rtl="0">
              <a:spcBef>
                <a:spcPts val="0"/>
              </a:spcBef>
              <a:spcAft>
                <a:spcPts val="0"/>
              </a:spcAft>
              <a:buNone/>
            </a:pPr>
            <a:r>
              <a:rPr lang="en-US" dirty="0"/>
              <a:t>e &amp; f are normalized peak current from </a:t>
            </a:r>
            <a:r>
              <a:rPr lang="en-US" dirty="0">
                <a:solidFill>
                  <a:schemeClr val="dk1"/>
                </a:solidFill>
              </a:rPr>
              <a:t>square wave voltammogram</a:t>
            </a:r>
            <a:r>
              <a:rPr lang="en-US" dirty="0"/>
              <a:t> vs number of cycles</a:t>
            </a:r>
          </a:p>
          <a:p>
            <a:endParaRPr lang="en-CA" dirty="0"/>
          </a:p>
        </p:txBody>
      </p:sp>
    </p:spTree>
    <p:extLst>
      <p:ext uri="{BB962C8B-B14F-4D97-AF65-F5344CB8AC3E}">
        <p14:creationId xmlns:p14="http://schemas.microsoft.com/office/powerpoint/2010/main" val="404477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Vesicles are kind of like a message object, includes miRNA, in cell-to-cell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bar represents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image of extracted exosomes of A549 lung cancer cells</a:t>
            </a:r>
          </a:p>
          <a:p>
            <a:pPr marL="0" lvl="0" indent="0" algn="l" rtl="0">
              <a:spcBef>
                <a:spcPts val="0"/>
              </a:spcBef>
              <a:spcAft>
                <a:spcPts val="0"/>
              </a:spcAft>
              <a:buNone/>
            </a:pPr>
            <a:r>
              <a:rPr lang="en-US" dirty="0"/>
              <a:t>(b)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(c) </a:t>
            </a:r>
            <a:r>
              <a:rPr lang="en-US" dirty="0" err="1">
                <a:solidFill>
                  <a:schemeClr val="dk1"/>
                </a:solidFill>
              </a:rPr>
              <a:t>qRT</a:t>
            </a:r>
            <a:r>
              <a:rPr lang="en-US" dirty="0">
                <a:solidFill>
                  <a:schemeClr val="dk1"/>
                </a:solidFill>
              </a:rPr>
              <a:t>–PCR results for same samples in (b). Black bar is the cycle threshold (Ct), higher means lower concentration. Grey bar is concentration of miR-39, used for normalization</a:t>
            </a:r>
            <a:br>
              <a:rPr lang="en-US" dirty="0">
                <a:solidFill>
                  <a:schemeClr val="dk1"/>
                </a:solidFill>
              </a:rPr>
            </a:br>
            <a:r>
              <a:rPr lang="en-US" dirty="0">
                <a:solidFill>
                  <a:schemeClr val="dk1"/>
                </a:solidFill>
              </a:rPr>
              <a:t>(d) comparison of data from (c) and (b)</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(e), (f) white bar is PBS, black bar is 50% human blood. Test samples are diluted total RNA extracts from A549 cells</a:t>
            </a:r>
          </a:p>
          <a:p>
            <a:pPr marL="0" lvl="0" indent="0" algn="l" rtl="0">
              <a:spcBef>
                <a:spcPts val="0"/>
              </a:spcBef>
              <a:spcAft>
                <a:spcPts val="0"/>
              </a:spcAft>
              <a:buNone/>
            </a:pPr>
            <a:r>
              <a:rPr lang="en-US" dirty="0">
                <a:solidFill>
                  <a:schemeClr val="dk1"/>
                </a:solidFill>
              </a:rPr>
              <a:t>(g) summary of (e) and (f) electrochemical assay in PBS (white) and blood (black). </a:t>
            </a:r>
            <a:r>
              <a:rPr lang="en-US" dirty="0" err="1">
                <a:solidFill>
                  <a:schemeClr val="dk1"/>
                </a:solidFill>
              </a:rPr>
              <a:t>qRT</a:t>
            </a:r>
            <a:r>
              <a:rPr lang="en-US" dirty="0">
                <a:solidFill>
                  <a:schemeClr val="dk1"/>
                </a:solidFill>
              </a:rPr>
              <a:t>–PCR in PBS (light grey) and blood (dark grey)</a:t>
            </a:r>
          </a:p>
          <a:p>
            <a:endParaRPr lang="en-CA" dirty="0"/>
          </a:p>
        </p:txBody>
      </p:sp>
    </p:spTree>
    <p:extLst>
      <p:ext uri="{BB962C8B-B14F-4D97-AF65-F5344CB8AC3E}">
        <p14:creationId xmlns:p14="http://schemas.microsoft.com/office/powerpoint/2010/main" val="15742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304800" algn="l" rtl="0">
              <a:lnSpc>
                <a:spcPct val="115000"/>
              </a:lnSpc>
              <a:spcBef>
                <a:spcPts val="360"/>
              </a:spcBef>
              <a:spcAft>
                <a:spcPts val="0"/>
              </a:spcAft>
              <a:buClr>
                <a:srgbClr val="202729"/>
              </a:buClr>
              <a:buSzPts val="1200"/>
              <a:buFont typeface="Arial"/>
              <a:buChar char="-"/>
            </a:pPr>
            <a:r>
              <a:rPr lang="en-US" sz="1100" dirty="0">
                <a:solidFill>
                  <a:srgbClr val="616161"/>
                </a:solidFill>
              </a:rPr>
              <a:t>Could try other methods of voltammetry and see if there’s an impact on sensitivity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Experiments only carried out on 50% human blood, why not also verify viability on 100% human blood?</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Textual description of the physical assembly could be complemented with figures/images for better clarity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Why 30 minutes of incubation time for nano sensor to mix with analyte? Is it the optimal time for the studied range of analyte concentrations? Instead or mixing gently with rotating wheel, can we speed up the mixing process?</a:t>
            </a:r>
            <a:endParaRPr lang="en-US" sz="1100" dirty="0"/>
          </a:p>
          <a:p>
            <a:endParaRPr lang="en-CA" dirty="0"/>
          </a:p>
        </p:txBody>
      </p:sp>
    </p:spTree>
    <p:extLst>
      <p:ext uri="{BB962C8B-B14F-4D97-AF65-F5344CB8AC3E}">
        <p14:creationId xmlns:p14="http://schemas.microsoft.com/office/powerpoint/2010/main" val="419216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3/3/2023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3/3/2023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3/3/2023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3/3/2023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3/3/2023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3/3/2023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36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r>
              <a:rPr lang="en-US" dirty="0"/>
              <a:t>Detecting low levels of circulating microRNA in blood has important diagnosis and prognosis values</a:t>
            </a:r>
          </a:p>
          <a:p>
            <a:pPr marL="857250"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Immense interest in quantifying microRNA across broad ranges and in ultra low amounts using direct analysis from whole blood</a:t>
            </a:r>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2"/>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2"/>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2">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3">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a:t>10 aM</a:t>
                      </a:r>
                      <a:endParaRPr/>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a:t>18.5 ± 2.6</a:t>
                      </a:r>
                      <a:endParaRPr/>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2">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 &amp; Assembly</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acts as electro-active element</a:t>
            </a:r>
          </a:p>
          <a:p>
            <a:pPr marL="876300" lvl="1" indent="-285750">
              <a:lnSpc>
                <a:spcPct val="105000"/>
              </a:lnSpc>
              <a:spcBef>
                <a:spcPts val="0"/>
              </a:spcBef>
              <a:spcAft>
                <a:spcPts val="0"/>
              </a:spcAft>
              <a:buSzPts val="1500"/>
            </a:pPr>
            <a:r>
              <a:rPr lang="en-CA" sz="1500" dirty="0"/>
              <a:t>1-mercaptoundecanoic acid acts as insulating element,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2">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3">
            <a:alphaModFix/>
          </a:blip>
          <a:stretch>
            <a:fillRect/>
          </a:stretch>
        </p:blipFill>
        <p:spPr>
          <a:xfrm>
            <a:off x="2510800" y="3391560"/>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2">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2"/>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lstStyle/>
          <a:p>
            <a:pPr marL="400050" indent="-285750">
              <a:spcBef>
                <a:spcPts val="360"/>
              </a:spcBef>
              <a:spcAft>
                <a:spcPts val="0"/>
              </a:spcAft>
              <a:buSzPts val="1800"/>
            </a:pPr>
            <a:r>
              <a:rPr lang="en-US" dirty="0"/>
              <a:t>Experiment parameters designed for broad range concentration</a:t>
            </a:r>
          </a:p>
          <a:p>
            <a:pPr marL="857250" lvl="1" indent="-285750">
              <a:spcBef>
                <a:spcPts val="0"/>
              </a:spcBef>
              <a:spcAft>
                <a:spcPts val="0"/>
              </a:spcAft>
              <a:buSzPts val="1800"/>
            </a:pPr>
            <a:r>
              <a:rPr lang="en-US" dirty="0"/>
              <a:t>Is it possible to push the limit of detection further</a:t>
            </a:r>
          </a:p>
          <a:p>
            <a:endParaRPr lang="en-CA"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2">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3">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857250" lvl="1" indent="-285750">
              <a:spcBef>
                <a:spcPts val="0"/>
              </a:spcBef>
              <a:spcAft>
                <a:spcPts val="0"/>
              </a:spcAft>
              <a:buSzPts val="1800"/>
            </a:pPr>
            <a:r>
              <a:rPr lang="en-US" dirty="0"/>
              <a:t>Linked to at least 29 cancer and non-cancerous diseases [1]</a:t>
            </a:r>
          </a:p>
          <a:p>
            <a:pPr marL="857250" lvl="1" indent="-285750">
              <a:spcBef>
                <a:spcPts val="0"/>
              </a:spcBef>
              <a:spcAft>
                <a:spcPts val="0"/>
              </a:spcAft>
              <a:buSzPts val="1800"/>
            </a:pPr>
            <a:r>
              <a:rPr lang="en-US" dirty="0"/>
              <a:t>Usually found to be upregulated or highly expressed in cancer</a:t>
            </a:r>
          </a:p>
          <a:p>
            <a:pPr marL="857250" lvl="1" indent="-285750">
              <a:spcBef>
                <a:spcPts val="0"/>
              </a:spcBef>
              <a:spcAft>
                <a:spcPts val="0"/>
              </a:spcAft>
              <a:buSzPts val="1800"/>
            </a:pPr>
            <a:r>
              <a:rPr lang="en-US" dirty="0"/>
              <a:t>Plays a role in cell proliferation, migration, invasion and apoptosis</a:t>
            </a:r>
          </a:p>
          <a:p>
            <a:pPr marL="400050" indent="-285750">
              <a:spcBef>
                <a:spcPts val="0"/>
              </a:spcBef>
              <a:spcAft>
                <a:spcPts val="0"/>
              </a:spcAft>
              <a:buSzPts val="1800"/>
            </a:pPr>
            <a:r>
              <a:rPr lang="en-US" dirty="0"/>
              <a:t>miR-21 can be found in most cell types and can be easily measured in bodily fluids (blood, urine, saliva)</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TotalTime>
  <Words>2211</Words>
  <Application>Microsoft Office PowerPoint</Application>
  <PresentationFormat>On-screen Show (16:9)</PresentationFormat>
  <Paragraphs>219</Paragraphs>
  <Slides>28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Wingdings</vt:lpstr>
      <vt:lpstr>Georgia</vt:lpstr>
      <vt:lpstr>Verdana</vt:lpstr>
      <vt:lpstr>Barlow Condensed</vt:lpstr>
      <vt:lpstr>Proxima Nova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41</cp:revision>
  <dcterms:modified xsi:type="dcterms:W3CDTF">2023-03-04T02:21:32Z</dcterms:modified>
</cp:coreProperties>
</file>